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ibre Baskerville" panose="02000000000000000000" pitchFamily="2" charset="0"/>
      <p:regular r:id="rId14"/>
      <p:bold r:id="rId15"/>
      <p: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607" y="3169920"/>
            <a:ext cx="4919067" cy="18897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Optimizing Superhero U Ad Campaigns Performance Through Data-Driven Insights</a:t>
            </a:r>
            <a:endParaRPr sz="4450" b="0" i="0" u="none" strike="noStrike" cap="none"/>
          </a:p>
        </p:txBody>
      </p:sp>
      <p:sp>
        <p:nvSpPr>
          <p:cNvPr id="63" name="Google Shape;63;p14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Data Transformation, Visual Storytelling, &amp; Tailored Recommendations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488" y="952262"/>
            <a:ext cx="4919305" cy="632495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Closing Remark</a:t>
            </a:r>
            <a:endParaRPr sz="4450" b="0" i="0" u="none" strike="noStrike" cap="none"/>
          </a:p>
        </p:txBody>
      </p:sp>
      <p:sp>
        <p:nvSpPr>
          <p:cNvPr id="240" name="Google Shape;240;p23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1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Campaigns 3 &amp; 10: Discontinue to Save. Redirect to Perform.</a:t>
            </a:r>
            <a:endParaRPr sz="1750" b="0" i="0" u="none" strike="noStrike" cap="none"/>
          </a:p>
        </p:txBody>
      </p:sp>
      <p:sp>
        <p:nvSpPr>
          <p:cNvPr id="241" name="Google Shape;241;p2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Our analysis clearly shows inefficiency—invest where it counts.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>
              <a:alpha val="8470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6150"/>
              <a:buFont typeface="Libre Baskerville"/>
              <a:buNone/>
            </a:pPr>
            <a:r>
              <a:rPr lang="en-US" sz="6150" b="1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 sz="615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6280190" y="258246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 dirty="0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3 – Excelerate Data Analysts</a:t>
            </a:r>
            <a:endParaRPr sz="4450" b="0" i="0" u="none" strike="noStrike" cap="none" dirty="0"/>
          </a:p>
        </p:txBody>
      </p:sp>
      <p:sp>
        <p:nvSpPr>
          <p:cNvPr id="71" name="Google Shape;71;p15"/>
          <p:cNvSpPr/>
          <p:nvPr/>
        </p:nvSpPr>
        <p:spPr>
          <a:xfrm>
            <a:off x="6280190" y="434018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6507004" y="45669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 dirty="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Michael Adesina</a:t>
            </a:r>
            <a:endParaRPr sz="2200" b="0" i="0" u="none" strike="noStrike" cap="none" dirty="0"/>
          </a:p>
        </p:txBody>
      </p:sp>
      <p:sp>
        <p:nvSpPr>
          <p:cNvPr id="73" name="Google Shape;73;p15"/>
          <p:cNvSpPr/>
          <p:nvPr/>
        </p:nvSpPr>
        <p:spPr>
          <a:xfrm>
            <a:off x="6507004" y="5057418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Team Lead</a:t>
            </a:r>
            <a:endParaRPr sz="1750" b="0" i="0" u="none" strike="noStrike" cap="none" dirty="0"/>
          </a:p>
        </p:txBody>
      </p:sp>
      <p:sp>
        <p:nvSpPr>
          <p:cNvPr id="74" name="Google Shape;74;p15"/>
          <p:cNvSpPr/>
          <p:nvPr/>
        </p:nvSpPr>
        <p:spPr>
          <a:xfrm>
            <a:off x="10171867" y="434018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0398681" y="45669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Shadman Rahman</a:t>
            </a:r>
            <a:endParaRPr sz="2200" b="0" i="0" u="none" strike="noStrike" cap="none"/>
          </a:p>
        </p:txBody>
      </p:sp>
      <p:sp>
        <p:nvSpPr>
          <p:cNvPr id="76" name="Google Shape;76;p15"/>
          <p:cNvSpPr/>
          <p:nvPr/>
        </p:nvSpPr>
        <p:spPr>
          <a:xfrm>
            <a:off x="10398681" y="5057418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Project Manager</a:t>
            </a:r>
            <a:endParaRPr sz="1750" b="0" i="0" u="none" strike="noStrike" cap="none"/>
          </a:p>
        </p:txBody>
      </p:sp>
      <p:sp>
        <p:nvSpPr>
          <p:cNvPr id="77" name="Google Shape;77;p15"/>
          <p:cNvSpPr/>
          <p:nvPr/>
        </p:nvSpPr>
        <p:spPr>
          <a:xfrm>
            <a:off x="12835500" y="7812525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  <p:sp>
        <p:nvSpPr>
          <p:cNvPr id="2" name="Google Shape;71;p15">
            <a:extLst>
              <a:ext uri="{FF2B5EF4-FFF2-40B4-BE49-F238E27FC236}">
                <a16:creationId xmlns:a16="http://schemas.microsoft.com/office/drawing/2014/main" id="{A5A70330-FE5B-96B7-9454-7478BF30BD76}"/>
              </a:ext>
            </a:extLst>
          </p:cNvPr>
          <p:cNvSpPr/>
          <p:nvPr/>
        </p:nvSpPr>
        <p:spPr>
          <a:xfrm>
            <a:off x="6280189" y="598729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endParaRPr lang="en-US" sz="2000" b="1" i="0" u="none" strike="noStrike" cap="none" dirty="0"/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2AFF52F0-6E6F-3DCF-32AE-F0069C200106}"/>
              </a:ext>
            </a:extLst>
          </p:cNvPr>
          <p:cNvSpPr/>
          <p:nvPr/>
        </p:nvSpPr>
        <p:spPr>
          <a:xfrm>
            <a:off x="6507003" y="60582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 dirty="0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Karunakar Nuvvula</a:t>
            </a:r>
            <a:endParaRPr sz="2200" b="0" i="0" u="none" strike="noStrike" cap="none" dirty="0"/>
          </a:p>
        </p:txBody>
      </p:sp>
      <p:sp>
        <p:nvSpPr>
          <p:cNvPr id="4" name="Google Shape;73;p15">
            <a:extLst>
              <a:ext uri="{FF2B5EF4-FFF2-40B4-BE49-F238E27FC236}">
                <a16:creationId xmlns:a16="http://schemas.microsoft.com/office/drawing/2014/main" id="{C897C9AF-B03E-CBCB-524F-F3DFF8D766A1}"/>
              </a:ext>
            </a:extLst>
          </p:cNvPr>
          <p:cNvSpPr/>
          <p:nvPr/>
        </p:nvSpPr>
        <p:spPr>
          <a:xfrm>
            <a:off x="6507002" y="6571254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Team Member</a:t>
            </a:r>
            <a:endParaRPr sz="1750" b="0" i="0" u="none" strike="noStrike" cap="non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575548" y="452199"/>
            <a:ext cx="4585216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200"/>
              <a:buFont typeface="Libre Baskerville"/>
              <a:buNone/>
            </a:pPr>
            <a:r>
              <a:rPr lang="en-US" sz="320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is Superhero U?</a:t>
            </a:r>
            <a:endParaRPr sz="3200" b="0" i="0" u="none" strike="noStrike" cap="none"/>
          </a:p>
        </p:txBody>
      </p:sp>
      <p:pic>
        <p:nvPicPr>
          <p:cNvPr id="84" name="Google Shape;84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548" y="1294924"/>
            <a:ext cx="4111228" cy="254091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892278" y="1294924"/>
            <a:ext cx="2521982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Youth Leadership Event</a:t>
            </a:r>
            <a:endParaRPr sz="1600" b="0" i="0" u="none" strike="noStrike" cap="none"/>
          </a:p>
        </p:txBody>
      </p:sp>
      <p:sp>
        <p:nvSpPr>
          <p:cNvPr id="86" name="Google Shape;86;p16"/>
          <p:cNvSpPr/>
          <p:nvPr/>
        </p:nvSpPr>
        <p:spPr>
          <a:xfrm>
            <a:off x="4892278" y="1650444"/>
            <a:ext cx="9162574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Empowering young individuals to develop leadership skills and make a difference.</a:t>
            </a:r>
            <a:endParaRPr sz="1250" b="0" i="0" u="none" strike="noStrike" cap="none"/>
          </a:p>
        </p:txBody>
      </p:sp>
      <p:pic>
        <p:nvPicPr>
          <p:cNvPr id="87" name="Google Shape;8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548" y="4164687"/>
            <a:ext cx="4111228" cy="254091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4892278" y="4164687"/>
            <a:ext cx="2264093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GlobalShala Initiative</a:t>
            </a:r>
            <a:endParaRPr sz="1600" b="0" i="0" u="none" strike="noStrike" cap="none"/>
          </a:p>
        </p:txBody>
      </p:sp>
      <p:sp>
        <p:nvSpPr>
          <p:cNvPr id="89" name="Google Shape;89;p16"/>
          <p:cNvSpPr/>
          <p:nvPr/>
        </p:nvSpPr>
        <p:spPr>
          <a:xfrm>
            <a:off x="4892278" y="4520208"/>
            <a:ext cx="9162574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 global program fostering education and personal growth across cultures.</a:t>
            </a:r>
            <a:endParaRPr sz="1250" b="0" i="0" u="none" strike="noStrike" cap="none"/>
          </a:p>
        </p:txBody>
      </p:sp>
      <p:pic>
        <p:nvPicPr>
          <p:cNvPr id="90" name="Google Shape;90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548" y="7034451"/>
            <a:ext cx="4111228" cy="25409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4892278" y="7034451"/>
            <a:ext cx="3092648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Targets Students &amp; Educators</a:t>
            </a:r>
            <a:endParaRPr sz="1600" b="0" i="0" u="none" strike="noStrike" cap="none"/>
          </a:p>
        </p:txBody>
      </p:sp>
      <p:sp>
        <p:nvSpPr>
          <p:cNvPr id="92" name="Google Shape;92;p16"/>
          <p:cNvSpPr/>
          <p:nvPr/>
        </p:nvSpPr>
        <p:spPr>
          <a:xfrm>
            <a:off x="4892278" y="7389971"/>
            <a:ext cx="9162574" cy="26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Designed to support both learners and teachers in achieving their fullest potential.</a:t>
            </a:r>
            <a:endParaRPr sz="1250" b="0" i="0" u="none" strike="noStrike" cap="none"/>
          </a:p>
        </p:txBody>
      </p:sp>
      <p:sp>
        <p:nvSpPr>
          <p:cNvPr id="93" name="Google Shape;93;p16"/>
          <p:cNvSpPr/>
          <p:nvPr/>
        </p:nvSpPr>
        <p:spPr>
          <a:xfrm>
            <a:off x="12835500" y="7812525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575548" y="452199"/>
            <a:ext cx="7523440" cy="51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200"/>
              <a:buFont typeface="Libre Baskerville"/>
              <a:buNone/>
            </a:pPr>
            <a:r>
              <a:rPr lang="en-US" sz="320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Facebook Ad Campaigns Work</a:t>
            </a:r>
            <a:endParaRPr sz="3200" b="0" i="0" u="none" strike="noStrike" cap="none"/>
          </a:p>
        </p:txBody>
      </p:sp>
      <p:pic>
        <p:nvPicPr>
          <p:cNvPr id="100" name="Google Shape;10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548" y="1294924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155502" y="348781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 Creation</a:t>
            </a:r>
            <a:endParaRPr sz="1600" b="0" i="0" u="none" strike="noStrike" cap="none"/>
          </a:p>
        </p:txBody>
      </p:sp>
      <p:sp>
        <p:nvSpPr>
          <p:cNvPr id="102" name="Google Shape;102;p17"/>
          <p:cNvSpPr/>
          <p:nvPr/>
        </p:nvSpPr>
        <p:spPr>
          <a:xfrm>
            <a:off x="575548" y="3843337"/>
            <a:ext cx="3215640" cy="52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Creating an Ad with a specific goal and outcome.</a:t>
            </a:r>
            <a:endParaRPr sz="1250" b="0" i="0" u="none" strike="noStrike" cap="none"/>
          </a:p>
        </p:txBody>
      </p:sp>
      <p:pic>
        <p:nvPicPr>
          <p:cNvPr id="103" name="Google Shape;103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6690" y="1294924"/>
            <a:ext cx="3215759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4576763" y="348781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Targeting</a:t>
            </a:r>
            <a:endParaRPr sz="1600" b="0" i="0" u="none" strike="noStrike" cap="none"/>
          </a:p>
        </p:txBody>
      </p:sp>
      <p:sp>
        <p:nvSpPr>
          <p:cNvPr id="105" name="Google Shape;105;p17"/>
          <p:cNvSpPr/>
          <p:nvPr/>
        </p:nvSpPr>
        <p:spPr>
          <a:xfrm>
            <a:off x="3996690" y="3843337"/>
            <a:ext cx="3215759" cy="52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Defining the target audience to reach the right people</a:t>
            </a:r>
            <a:endParaRPr sz="1250" b="0" i="0" u="none" strike="noStrike" cap="none"/>
          </a:p>
        </p:txBody>
      </p:sp>
      <p:pic>
        <p:nvPicPr>
          <p:cNvPr id="106" name="Google Shape;106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7951" y="1294924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7997904" y="348781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Impressions</a:t>
            </a:r>
            <a:endParaRPr sz="1600" b="0" i="0" u="none" strike="noStrike" cap="none"/>
          </a:p>
        </p:txBody>
      </p:sp>
      <p:sp>
        <p:nvSpPr>
          <p:cNvPr id="108" name="Google Shape;108;p17"/>
          <p:cNvSpPr/>
          <p:nvPr/>
        </p:nvSpPr>
        <p:spPr>
          <a:xfrm>
            <a:off x="7417951" y="3843337"/>
            <a:ext cx="3215640" cy="52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 number of times your ad is shown and clicked</a:t>
            </a:r>
            <a:endParaRPr sz="1250" b="0" i="0" u="none" strike="noStrike" cap="none"/>
          </a:p>
        </p:txBody>
      </p:sp>
      <p:pic>
        <p:nvPicPr>
          <p:cNvPr id="109" name="Google Shape;109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9093" y="1294924"/>
            <a:ext cx="3215759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11419165" y="348781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Results</a:t>
            </a:r>
            <a:endParaRPr sz="1600" b="0" i="0" u="none" strike="noStrike" cap="none"/>
          </a:p>
        </p:txBody>
      </p:sp>
      <p:sp>
        <p:nvSpPr>
          <p:cNvPr id="111" name="Google Shape;111;p17"/>
          <p:cNvSpPr/>
          <p:nvPr/>
        </p:nvSpPr>
        <p:spPr>
          <a:xfrm>
            <a:off x="10839093" y="3843337"/>
            <a:ext cx="3215759" cy="52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None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Track key performance metrics to measure success</a:t>
            </a:r>
            <a:endParaRPr sz="1250" b="0" i="0" u="none" strike="noStrike" cap="none"/>
          </a:p>
        </p:txBody>
      </p:sp>
      <p:pic>
        <p:nvPicPr>
          <p:cNvPr id="112" name="Google Shape;112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7261" y="4431031"/>
            <a:ext cx="3215759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6236983" y="6480099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Metrics</a:t>
            </a:r>
            <a:endParaRPr sz="1600" b="0" i="0" u="none" strike="noStrike" cap="none"/>
          </a:p>
        </p:txBody>
      </p:sp>
      <p:sp>
        <p:nvSpPr>
          <p:cNvPr id="114" name="Google Shape;114;p17"/>
          <p:cNvSpPr/>
          <p:nvPr/>
        </p:nvSpPr>
        <p:spPr>
          <a:xfrm>
            <a:off x="5707324" y="6798570"/>
            <a:ext cx="32157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CPC (Cost per Click)</a:t>
            </a:r>
            <a:endParaRPr sz="1250" b="0" i="0" u="none" strike="noStrike" cap="none"/>
          </a:p>
        </p:txBody>
      </p:sp>
      <p:sp>
        <p:nvSpPr>
          <p:cNvPr id="115" name="Google Shape;115;p17"/>
          <p:cNvSpPr/>
          <p:nvPr/>
        </p:nvSpPr>
        <p:spPr>
          <a:xfrm>
            <a:off x="5707324" y="7119086"/>
            <a:ext cx="32157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CTR (Click-Through Rate)</a:t>
            </a:r>
            <a:endParaRPr sz="1250" b="0" i="0" u="none" strike="noStrike" cap="none"/>
          </a:p>
        </p:txBody>
      </p:sp>
      <p:sp>
        <p:nvSpPr>
          <p:cNvPr id="116" name="Google Shape;116;p17"/>
          <p:cNvSpPr/>
          <p:nvPr/>
        </p:nvSpPr>
        <p:spPr>
          <a:xfrm>
            <a:off x="5707324" y="7439603"/>
            <a:ext cx="32157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CPR (Cost per Result)</a:t>
            </a:r>
            <a:endParaRPr sz="1250" b="0" i="0" u="none" strike="noStrike" cap="none"/>
          </a:p>
        </p:txBody>
      </p:sp>
      <p:sp>
        <p:nvSpPr>
          <p:cNvPr id="117" name="Google Shape;117;p17"/>
          <p:cNvSpPr/>
          <p:nvPr/>
        </p:nvSpPr>
        <p:spPr>
          <a:xfrm>
            <a:off x="5707324" y="7760119"/>
            <a:ext cx="32157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ULC (Unique Link Clicks)</a:t>
            </a:r>
            <a:endParaRPr sz="1250" b="0" i="0" u="none" strike="noStrike" cap="none"/>
          </a:p>
        </p:txBody>
      </p:sp>
      <p:sp>
        <p:nvSpPr>
          <p:cNvPr id="118" name="Google Shape;118;p17"/>
          <p:cNvSpPr/>
          <p:nvPr/>
        </p:nvSpPr>
        <p:spPr>
          <a:xfrm>
            <a:off x="12835500" y="7812525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642790" y="9"/>
            <a:ext cx="11156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lang="en-US" sz="445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Performance Snapshot: All Campaigns</a:t>
            </a:r>
            <a:endParaRPr sz="4450" b="0" i="0" u="none" strike="noStrike" cap="none"/>
          </a:p>
        </p:txBody>
      </p:sp>
      <p:sp>
        <p:nvSpPr>
          <p:cNvPr id="125" name="Google Shape;125;p18"/>
          <p:cNvSpPr/>
          <p:nvPr/>
        </p:nvSpPr>
        <p:spPr>
          <a:xfrm>
            <a:off x="642790" y="4512951"/>
            <a:ext cx="13042800" cy="3266700"/>
          </a:xfrm>
          <a:prstGeom prst="roundRect">
            <a:avLst>
              <a:gd name="adj" fmla="val 1042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50410" y="4520446"/>
            <a:ext cx="130275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877581" y="4664154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E98F1"/>
              </a:buClr>
              <a:buSzPts val="1750"/>
              <a:buFont typeface="Open Sans"/>
              <a:buNone/>
            </a:pPr>
            <a:r>
              <a:rPr lang="en-US" sz="1750" b="1" i="0" u="none" strike="noStrike" cap="none">
                <a:solidFill>
                  <a:srgbClr val="5E98F1"/>
                </a:solidFill>
                <a:latin typeface="Open Sans"/>
                <a:ea typeface="Open Sans"/>
                <a:cs typeface="Open Sans"/>
                <a:sym typeface="Open Sans"/>
              </a:rPr>
              <a:t>Campaign</a:t>
            </a:r>
            <a:endParaRPr sz="1750" b="0" i="0" u="none" strike="noStrike" cap="none"/>
          </a:p>
        </p:txBody>
      </p:sp>
      <p:sp>
        <p:nvSpPr>
          <p:cNvPr id="128" name="Google Shape;128;p18"/>
          <p:cNvSpPr/>
          <p:nvPr/>
        </p:nvSpPr>
        <p:spPr>
          <a:xfrm>
            <a:off x="3486836" y="4664154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E98F1"/>
              </a:buClr>
              <a:buSzPts val="1750"/>
              <a:buFont typeface="Open Sans"/>
              <a:buNone/>
            </a:pPr>
            <a:r>
              <a:rPr lang="en-US" sz="1750" b="1" i="0" u="none" strike="noStrike" cap="none">
                <a:solidFill>
                  <a:srgbClr val="5E98F1"/>
                </a:solidFill>
                <a:latin typeface="Open Sans"/>
                <a:ea typeface="Open Sans"/>
                <a:cs typeface="Open Sans"/>
                <a:sym typeface="Open Sans"/>
              </a:rPr>
              <a:t>CPC</a:t>
            </a:r>
            <a:endParaRPr sz="1750" b="0" i="0" u="none" strike="noStrike" cap="none"/>
          </a:p>
        </p:txBody>
      </p:sp>
      <p:sp>
        <p:nvSpPr>
          <p:cNvPr id="129" name="Google Shape;129;p18"/>
          <p:cNvSpPr/>
          <p:nvPr/>
        </p:nvSpPr>
        <p:spPr>
          <a:xfrm>
            <a:off x="6092280" y="4664154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E98F1"/>
              </a:buClr>
              <a:buSzPts val="1750"/>
              <a:buFont typeface="Open Sans"/>
              <a:buNone/>
            </a:pPr>
            <a:r>
              <a:rPr lang="en-US" sz="1750" b="1" i="0" u="none" strike="noStrike" cap="none">
                <a:solidFill>
                  <a:srgbClr val="5E98F1"/>
                </a:solidFill>
                <a:latin typeface="Open Sans"/>
                <a:ea typeface="Open Sans"/>
                <a:cs typeface="Open Sans"/>
                <a:sym typeface="Open Sans"/>
              </a:rPr>
              <a:t>CTR</a:t>
            </a:r>
            <a:endParaRPr sz="1750" b="0" i="0" u="none" strike="noStrike" cap="none"/>
          </a:p>
        </p:txBody>
      </p:sp>
      <p:sp>
        <p:nvSpPr>
          <p:cNvPr id="130" name="Google Shape;130;p18"/>
          <p:cNvSpPr/>
          <p:nvPr/>
        </p:nvSpPr>
        <p:spPr>
          <a:xfrm>
            <a:off x="8697725" y="4664154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E98F1"/>
              </a:buClr>
              <a:buSzPts val="1750"/>
              <a:buFont typeface="Open Sans"/>
              <a:buNone/>
            </a:pPr>
            <a:r>
              <a:rPr lang="en-US" sz="1750" b="1" i="0" u="none" strike="noStrike" cap="none">
                <a:solidFill>
                  <a:srgbClr val="5E98F1"/>
                </a:solidFill>
                <a:latin typeface="Open Sans"/>
                <a:ea typeface="Open Sans"/>
                <a:cs typeface="Open Sans"/>
                <a:sym typeface="Open Sans"/>
              </a:rPr>
              <a:t>CPR</a:t>
            </a:r>
            <a:endParaRPr sz="1750" b="0" i="0" u="none" strike="noStrike" cap="none"/>
          </a:p>
        </p:txBody>
      </p:sp>
      <p:sp>
        <p:nvSpPr>
          <p:cNvPr id="131" name="Google Shape;131;p18"/>
          <p:cNvSpPr/>
          <p:nvPr/>
        </p:nvSpPr>
        <p:spPr>
          <a:xfrm>
            <a:off x="11303170" y="4664154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E98F1"/>
              </a:buClr>
              <a:buSzPts val="1750"/>
              <a:buFont typeface="Open Sans"/>
              <a:buNone/>
            </a:pPr>
            <a:r>
              <a:rPr lang="en-US" sz="1750" b="1" i="0" u="none" strike="noStrike" cap="none">
                <a:solidFill>
                  <a:srgbClr val="5E98F1"/>
                </a:solidFill>
                <a:latin typeface="Open Sans"/>
                <a:ea typeface="Open Sans"/>
                <a:cs typeface="Open Sans"/>
                <a:sym typeface="Open Sans"/>
              </a:rPr>
              <a:t>ULC</a:t>
            </a:r>
            <a:endParaRPr sz="1750" b="0" i="0" u="none" strike="noStrike" cap="none"/>
          </a:p>
        </p:txBody>
      </p:sp>
      <p:sp>
        <p:nvSpPr>
          <p:cNvPr id="132" name="Google Shape;132;p18"/>
          <p:cNvSpPr/>
          <p:nvPr/>
        </p:nvSpPr>
        <p:spPr>
          <a:xfrm>
            <a:off x="650410" y="5170765"/>
            <a:ext cx="13027500" cy="6504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877581" y="5314473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750" b="0" i="0" u="none" strike="noStrike" cap="none"/>
          </a:p>
        </p:txBody>
      </p:sp>
      <p:sp>
        <p:nvSpPr>
          <p:cNvPr id="134" name="Google Shape;134;p18"/>
          <p:cNvSpPr/>
          <p:nvPr/>
        </p:nvSpPr>
        <p:spPr>
          <a:xfrm>
            <a:off x="3486836" y="5314473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₹7.9</a:t>
            </a:r>
            <a:endParaRPr sz="1750" b="0" i="0" u="none" strike="noStrike" cap="none"/>
          </a:p>
        </p:txBody>
      </p:sp>
      <p:sp>
        <p:nvSpPr>
          <p:cNvPr id="135" name="Google Shape;135;p18"/>
          <p:cNvSpPr/>
          <p:nvPr/>
        </p:nvSpPr>
        <p:spPr>
          <a:xfrm>
            <a:off x="6092280" y="5314473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750" b="0" i="0" u="none" strike="noStrike" cap="none"/>
          </a:p>
        </p:txBody>
      </p:sp>
      <p:sp>
        <p:nvSpPr>
          <p:cNvPr id="136" name="Google Shape;136;p18"/>
          <p:cNvSpPr/>
          <p:nvPr/>
        </p:nvSpPr>
        <p:spPr>
          <a:xfrm>
            <a:off x="8697725" y="5314473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750" b="0" i="0" u="none" strike="noStrike" cap="none"/>
          </a:p>
        </p:txBody>
      </p:sp>
      <p:sp>
        <p:nvSpPr>
          <p:cNvPr id="137" name="Google Shape;137;p18"/>
          <p:cNvSpPr/>
          <p:nvPr/>
        </p:nvSpPr>
        <p:spPr>
          <a:xfrm>
            <a:off x="11303170" y="5314473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750" b="0" i="0" u="none" strike="noStrike" cap="none"/>
          </a:p>
        </p:txBody>
      </p:sp>
      <p:sp>
        <p:nvSpPr>
          <p:cNvPr id="138" name="Google Shape;138;p18"/>
          <p:cNvSpPr/>
          <p:nvPr/>
        </p:nvSpPr>
        <p:spPr>
          <a:xfrm>
            <a:off x="650410" y="5821084"/>
            <a:ext cx="130275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877581" y="5964793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sz="1750" b="0" i="0" u="none" strike="noStrike" cap="none"/>
          </a:p>
        </p:txBody>
      </p:sp>
      <p:sp>
        <p:nvSpPr>
          <p:cNvPr id="140" name="Google Shape;140;p18"/>
          <p:cNvSpPr/>
          <p:nvPr/>
        </p:nvSpPr>
        <p:spPr>
          <a:xfrm>
            <a:off x="3486836" y="5964793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₹7.5</a:t>
            </a:r>
            <a:endParaRPr sz="1750" b="0" i="0" u="none" strike="noStrike" cap="none"/>
          </a:p>
        </p:txBody>
      </p:sp>
      <p:sp>
        <p:nvSpPr>
          <p:cNvPr id="141" name="Google Shape;141;p18"/>
          <p:cNvSpPr/>
          <p:nvPr/>
        </p:nvSpPr>
        <p:spPr>
          <a:xfrm>
            <a:off x="6092280" y="5964793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75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8697725" y="5964793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750" b="0" i="0" u="none" strike="noStrike" cap="none"/>
          </a:p>
        </p:txBody>
      </p:sp>
      <p:sp>
        <p:nvSpPr>
          <p:cNvPr id="143" name="Google Shape;143;p18"/>
          <p:cNvSpPr/>
          <p:nvPr/>
        </p:nvSpPr>
        <p:spPr>
          <a:xfrm>
            <a:off x="11303170" y="5964793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44444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F44444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750" b="0" i="0" u="none" strike="noStrike" cap="none"/>
          </a:p>
        </p:txBody>
      </p:sp>
      <p:sp>
        <p:nvSpPr>
          <p:cNvPr id="144" name="Google Shape;144;p18"/>
          <p:cNvSpPr/>
          <p:nvPr/>
        </p:nvSpPr>
        <p:spPr>
          <a:xfrm>
            <a:off x="650410" y="6471404"/>
            <a:ext cx="13027500" cy="6504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77581" y="6615112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1750" b="0" i="0" u="none" strike="noStrike" cap="none"/>
          </a:p>
        </p:txBody>
      </p:sp>
      <p:sp>
        <p:nvSpPr>
          <p:cNvPr id="146" name="Google Shape;146;p18"/>
          <p:cNvSpPr/>
          <p:nvPr/>
        </p:nvSpPr>
        <p:spPr>
          <a:xfrm>
            <a:off x="3486836" y="6615112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₹0.4</a:t>
            </a:r>
            <a:endParaRPr sz="1750" b="0" i="0" u="none" strike="noStrike" cap="none"/>
          </a:p>
        </p:txBody>
      </p:sp>
      <p:sp>
        <p:nvSpPr>
          <p:cNvPr id="147" name="Google Shape;147;p18"/>
          <p:cNvSpPr/>
          <p:nvPr/>
        </p:nvSpPr>
        <p:spPr>
          <a:xfrm>
            <a:off x="6092280" y="6615112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750" b="0" i="0" u="none" strike="noStrike" cap="none"/>
          </a:p>
        </p:txBody>
      </p:sp>
      <p:sp>
        <p:nvSpPr>
          <p:cNvPr id="148" name="Google Shape;148;p18"/>
          <p:cNvSpPr/>
          <p:nvPr/>
        </p:nvSpPr>
        <p:spPr>
          <a:xfrm>
            <a:off x="8697725" y="6615112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750" b="0" i="0" u="none" strike="noStrike" cap="none"/>
          </a:p>
        </p:txBody>
      </p:sp>
      <p:sp>
        <p:nvSpPr>
          <p:cNvPr id="149" name="Google Shape;149;p18"/>
          <p:cNvSpPr/>
          <p:nvPr/>
        </p:nvSpPr>
        <p:spPr>
          <a:xfrm>
            <a:off x="11303170" y="6615112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750" b="0" i="0" u="none" strike="noStrike" cap="none"/>
          </a:p>
        </p:txBody>
      </p:sp>
      <p:sp>
        <p:nvSpPr>
          <p:cNvPr id="150" name="Google Shape;150;p18"/>
          <p:cNvSpPr/>
          <p:nvPr/>
        </p:nvSpPr>
        <p:spPr>
          <a:xfrm>
            <a:off x="650410" y="7121723"/>
            <a:ext cx="13027500" cy="650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877581" y="7265432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sz="1750" b="0" i="0" u="none" strike="noStrike" cap="none"/>
          </a:p>
        </p:txBody>
      </p:sp>
      <p:sp>
        <p:nvSpPr>
          <p:cNvPr id="152" name="Google Shape;152;p18"/>
          <p:cNvSpPr/>
          <p:nvPr/>
        </p:nvSpPr>
        <p:spPr>
          <a:xfrm>
            <a:off x="3486836" y="7265432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₹0.35</a:t>
            </a:r>
            <a:endParaRPr sz="1750" b="0" i="0" u="none" strike="noStrike" cap="none"/>
          </a:p>
        </p:txBody>
      </p:sp>
      <p:sp>
        <p:nvSpPr>
          <p:cNvPr id="153" name="Google Shape;153;p18"/>
          <p:cNvSpPr/>
          <p:nvPr/>
        </p:nvSpPr>
        <p:spPr>
          <a:xfrm>
            <a:off x="6092280" y="7265432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750" b="0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8697725" y="7265432"/>
            <a:ext cx="214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750" b="0" i="0" u="none" strike="noStrike" cap="none"/>
          </a:p>
        </p:txBody>
      </p:sp>
      <p:sp>
        <p:nvSpPr>
          <p:cNvPr id="155" name="Google Shape;155;p18"/>
          <p:cNvSpPr/>
          <p:nvPr/>
        </p:nvSpPr>
        <p:spPr>
          <a:xfrm>
            <a:off x="11303170" y="7265432"/>
            <a:ext cx="2148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750" b="0" i="0" u="none" strike="noStrike" cap="none"/>
          </a:p>
        </p:txBody>
      </p:sp>
      <p:sp>
        <p:nvSpPr>
          <p:cNvPr id="156" name="Google Shape;156;p18"/>
          <p:cNvSpPr/>
          <p:nvPr/>
        </p:nvSpPr>
        <p:spPr>
          <a:xfrm>
            <a:off x="642790" y="777963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Not all high-spend campaigns deliver results; some drive cost, not clicks.</a:t>
            </a:r>
            <a:endParaRPr sz="1750" b="0" i="0" u="none" strike="noStrike" cap="none"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708900"/>
            <a:ext cx="12404484" cy="38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2835500" y="7812525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0050" y="2244090"/>
            <a:ext cx="5905500" cy="374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777954" y="611862"/>
            <a:ext cx="5759291" cy="13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350"/>
              <a:buFont typeface="Libre Baskerville"/>
              <a:buNone/>
            </a:pPr>
            <a:r>
              <a:rPr lang="en-US" sz="435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Cost Per Click (CPC) Breakdown</a:t>
            </a:r>
            <a:endParaRPr sz="4350" b="0" i="0" u="none" strike="noStrike" cap="none"/>
          </a:p>
        </p:txBody>
      </p:sp>
      <p:sp>
        <p:nvSpPr>
          <p:cNvPr id="167" name="Google Shape;167;p19"/>
          <p:cNvSpPr/>
          <p:nvPr/>
        </p:nvSpPr>
        <p:spPr>
          <a:xfrm>
            <a:off x="777954" y="2334697"/>
            <a:ext cx="5759291" cy="44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FAA1A1"/>
              </a:buClr>
              <a:buSzPts val="2150"/>
              <a:buFont typeface="Open Sans"/>
              <a:buNone/>
            </a:pPr>
            <a:r>
              <a:rPr lang="en-US" sz="2150" b="1" i="0" u="none" strike="noStrike" cap="none">
                <a:solidFill>
                  <a:srgbClr val="FAA1A1"/>
                </a:solidFill>
                <a:latin typeface="Open Sans"/>
                <a:ea typeface="Open Sans"/>
                <a:cs typeface="Open Sans"/>
                <a:sym typeface="Open Sans"/>
              </a:rPr>
              <a:t>Campaigns 3 &amp; 10 Lead in CPC Cost</a:t>
            </a:r>
            <a:endParaRPr sz="2150" b="0" i="0" u="none" strike="noStrike" cap="none"/>
          </a:p>
        </p:txBody>
      </p:sp>
      <p:sp>
        <p:nvSpPr>
          <p:cNvPr id="168" name="Google Shape;168;p19"/>
          <p:cNvSpPr/>
          <p:nvPr/>
        </p:nvSpPr>
        <p:spPr>
          <a:xfrm>
            <a:off x="777954" y="3029307"/>
            <a:ext cx="500063" cy="500063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500307" y="3105626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50"/>
              <a:buFont typeface="Libre Baskerville"/>
              <a:buNone/>
            </a:pPr>
            <a:r>
              <a:rPr lang="en-US" sz="215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Campaign 3</a:t>
            </a:r>
            <a:endParaRPr sz="2150" b="0" i="0" u="none" strike="noStrike" cap="none"/>
          </a:p>
        </p:txBody>
      </p:sp>
      <p:sp>
        <p:nvSpPr>
          <p:cNvPr id="170" name="Google Shape;170;p19"/>
          <p:cNvSpPr/>
          <p:nvPr/>
        </p:nvSpPr>
        <p:spPr>
          <a:xfrm>
            <a:off x="1500307" y="3586282"/>
            <a:ext cx="5036939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₹7.9 per click</a:t>
            </a:r>
            <a:endParaRPr sz="1750" b="0" i="0" u="none" strike="noStrike" cap="none"/>
          </a:p>
        </p:txBody>
      </p:sp>
      <p:sp>
        <p:nvSpPr>
          <p:cNvPr id="171" name="Google Shape;171;p19"/>
          <p:cNvSpPr/>
          <p:nvPr/>
        </p:nvSpPr>
        <p:spPr>
          <a:xfrm>
            <a:off x="777954" y="4386501"/>
            <a:ext cx="500063" cy="500063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1500307" y="4462820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50"/>
              <a:buFont typeface="Libre Baskerville"/>
              <a:buNone/>
            </a:pPr>
            <a:r>
              <a:rPr lang="en-US" sz="215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Campaign 10</a:t>
            </a:r>
            <a:endParaRPr sz="2150" b="0" i="0" u="none" strike="noStrike" cap="none"/>
          </a:p>
        </p:txBody>
      </p:sp>
      <p:sp>
        <p:nvSpPr>
          <p:cNvPr id="173" name="Google Shape;173;p19"/>
          <p:cNvSpPr/>
          <p:nvPr/>
        </p:nvSpPr>
        <p:spPr>
          <a:xfrm>
            <a:off x="1500307" y="4943475"/>
            <a:ext cx="5036939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₹7.5 per click</a:t>
            </a:r>
            <a:endParaRPr sz="1750" b="0" i="0" u="none" strike="noStrike" cap="none"/>
          </a:p>
        </p:txBody>
      </p:sp>
      <p:sp>
        <p:nvSpPr>
          <p:cNvPr id="174" name="Google Shape;174;p19"/>
          <p:cNvSpPr/>
          <p:nvPr/>
        </p:nvSpPr>
        <p:spPr>
          <a:xfrm>
            <a:off x="777954" y="5743694"/>
            <a:ext cx="500063" cy="500063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1500307" y="5820013"/>
            <a:ext cx="2778681" cy="34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150"/>
              <a:buFont typeface="Libre Baskerville"/>
              <a:buNone/>
            </a:pPr>
            <a:r>
              <a:rPr lang="en-US" sz="215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Others</a:t>
            </a:r>
            <a:endParaRPr sz="2150" b="0" i="0" u="none" strike="noStrike" cap="none"/>
          </a:p>
        </p:txBody>
      </p:sp>
      <p:sp>
        <p:nvSpPr>
          <p:cNvPr id="176" name="Google Shape;176;p19"/>
          <p:cNvSpPr/>
          <p:nvPr/>
        </p:nvSpPr>
        <p:spPr>
          <a:xfrm>
            <a:off x="1500307" y="6300668"/>
            <a:ext cx="5036939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Up to 20x less costly</a:t>
            </a:r>
            <a:endParaRPr sz="1750" b="0" i="0" u="none" strike="noStrike" cap="none"/>
          </a:p>
        </p:txBody>
      </p:sp>
      <p:sp>
        <p:nvSpPr>
          <p:cNvPr id="177" name="Google Shape;177;p19"/>
          <p:cNvSpPr/>
          <p:nvPr/>
        </p:nvSpPr>
        <p:spPr>
          <a:xfrm>
            <a:off x="777954" y="6906339"/>
            <a:ext cx="5759291" cy="71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They cost up to 20 times more per click than efficient campaigns.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3220522" y="458867"/>
            <a:ext cx="8189357" cy="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250"/>
              <a:buFont typeface="Libre Baskerville"/>
              <a:buNone/>
            </a:pPr>
            <a:r>
              <a:rPr lang="en-US" sz="325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Click-Through Rate (CTR) &amp; ULC Gap</a:t>
            </a:r>
            <a:endParaRPr sz="3250" b="0" i="0" u="none" strike="noStrike" cap="none"/>
          </a:p>
        </p:txBody>
      </p:sp>
      <p:sp>
        <p:nvSpPr>
          <p:cNvPr id="184" name="Google Shape;184;p20"/>
          <p:cNvSpPr/>
          <p:nvPr/>
        </p:nvSpPr>
        <p:spPr>
          <a:xfrm>
            <a:off x="583168" y="1312783"/>
            <a:ext cx="13464064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 Spend, Low Engagement</a:t>
            </a:r>
            <a:endParaRPr sz="1600" b="0" i="0" u="none" strike="noStrike" cap="none"/>
          </a:p>
        </p:txBody>
      </p:sp>
      <p:pic>
        <p:nvPicPr>
          <p:cNvPr id="185" name="Google Shape;185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168" y="1833563"/>
            <a:ext cx="4166116" cy="257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4957524" y="1833563"/>
            <a:ext cx="2557224" cy="26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Lowest CTR Campaigns</a:t>
            </a:r>
            <a:endParaRPr sz="1600" b="0" i="0" u="none" strike="noStrike" cap="none"/>
          </a:p>
        </p:txBody>
      </p:sp>
      <p:sp>
        <p:nvSpPr>
          <p:cNvPr id="187" name="Google Shape;187;p20"/>
          <p:cNvSpPr/>
          <p:nvPr/>
        </p:nvSpPr>
        <p:spPr>
          <a:xfrm>
            <a:off x="4957524" y="2193846"/>
            <a:ext cx="9089708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lang="en-US" sz="130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Campaigns 3 &amp; 10 have the lowest click-through rates</a:t>
            </a:r>
            <a:endParaRPr sz="1300" b="0" i="0" u="none" strike="noStrike" cap="none"/>
          </a:p>
        </p:txBody>
      </p:sp>
      <p:pic>
        <p:nvPicPr>
          <p:cNvPr id="188" name="Google Shape;188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68" y="4741664"/>
            <a:ext cx="4166116" cy="257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4957524" y="4741664"/>
            <a:ext cx="2082998" cy="26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Spending</a:t>
            </a:r>
            <a:endParaRPr sz="1600" b="0" i="0" u="none" strike="noStrike" cap="none"/>
          </a:p>
        </p:txBody>
      </p:sp>
      <p:sp>
        <p:nvSpPr>
          <p:cNvPr id="190" name="Google Shape;190;p20"/>
          <p:cNvSpPr/>
          <p:nvPr/>
        </p:nvSpPr>
        <p:spPr>
          <a:xfrm>
            <a:off x="4957524" y="5101947"/>
            <a:ext cx="9089708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lang="en-US" sz="130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Significant budget spent without effective results</a:t>
            </a:r>
            <a:endParaRPr sz="1300" b="0" i="0" u="none" strike="noStrike" cap="none"/>
          </a:p>
        </p:txBody>
      </p:sp>
      <p:sp>
        <p:nvSpPr>
          <p:cNvPr id="191" name="Google Shape;191;p20"/>
          <p:cNvSpPr/>
          <p:nvPr/>
        </p:nvSpPr>
        <p:spPr>
          <a:xfrm>
            <a:off x="583168" y="7503914"/>
            <a:ext cx="13464064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300"/>
              <a:buFont typeface="Open Sans"/>
              <a:buNone/>
            </a:pPr>
            <a:r>
              <a:rPr lang="en-US" sz="130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Despite high spend, campaigns 3 and 10 fail to generate meaningful interaction.</a:t>
            </a:r>
            <a:endParaRPr sz="1300" b="0" i="0" u="none" strike="noStrike" cap="none"/>
          </a:p>
        </p:txBody>
      </p:sp>
      <p:sp>
        <p:nvSpPr>
          <p:cNvPr id="192" name="Google Shape;192;p20"/>
          <p:cNvSpPr/>
          <p:nvPr/>
        </p:nvSpPr>
        <p:spPr>
          <a:xfrm>
            <a:off x="12835500" y="7812525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3804166" y="452318"/>
            <a:ext cx="7022068" cy="513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3200"/>
              <a:buFont typeface="Libre Baskerville"/>
              <a:buNone/>
            </a:pPr>
            <a:r>
              <a:rPr lang="en-US" sz="3200" b="0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Performance Score &amp; Root Cause</a:t>
            </a:r>
            <a:endParaRPr sz="3200" b="0" i="0" u="none" strike="noStrike" cap="none"/>
          </a:p>
        </p:txBody>
      </p:sp>
      <p:sp>
        <p:nvSpPr>
          <p:cNvPr id="199" name="Google Shape;199;p21"/>
          <p:cNvSpPr/>
          <p:nvPr/>
        </p:nvSpPr>
        <p:spPr>
          <a:xfrm>
            <a:off x="575667" y="1213009"/>
            <a:ext cx="13479066" cy="32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1F7135"/>
              </a:buClr>
              <a:buSzPts val="1600"/>
              <a:buFont typeface="Open Sans"/>
              <a:buNone/>
            </a:pPr>
            <a:r>
              <a:rPr lang="en-US" sz="1600" b="1" i="0" u="none" strike="noStrike" cap="none">
                <a:solidFill>
                  <a:srgbClr val="1F7135"/>
                </a:solidFill>
                <a:latin typeface="Open Sans"/>
                <a:ea typeface="Open Sans"/>
                <a:cs typeface="Open Sans"/>
                <a:sym typeface="Open Sans"/>
              </a:rPr>
              <a:t>Why Campaigns 3 &amp; 10 Underperform</a:t>
            </a:r>
            <a:endParaRPr sz="1600" b="0" i="0" u="none" strike="noStrike" cap="none"/>
          </a:p>
        </p:txBody>
      </p:sp>
      <p:sp>
        <p:nvSpPr>
          <p:cNvPr id="200" name="Google Shape;200;p21"/>
          <p:cNvSpPr/>
          <p:nvPr/>
        </p:nvSpPr>
        <p:spPr>
          <a:xfrm>
            <a:off x="575667" y="1727002"/>
            <a:ext cx="6657380" cy="1589127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40093" y="1891427"/>
            <a:ext cx="2056090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Issues</a:t>
            </a:r>
            <a:endParaRPr sz="1600" b="0" i="0" u="none" strike="noStrike" cap="none"/>
          </a:p>
        </p:txBody>
      </p:sp>
      <p:sp>
        <p:nvSpPr>
          <p:cNvPr id="202" name="Google Shape;202;p21"/>
          <p:cNvSpPr/>
          <p:nvPr/>
        </p:nvSpPr>
        <p:spPr>
          <a:xfrm>
            <a:off x="740093" y="2246948"/>
            <a:ext cx="6328529" cy="2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CTR below median</a:t>
            </a:r>
            <a:endParaRPr sz="1250" b="0" i="0" u="none" strike="noStrike" cap="none"/>
          </a:p>
        </p:txBody>
      </p:sp>
      <p:sp>
        <p:nvSpPr>
          <p:cNvPr id="203" name="Google Shape;203;p21"/>
          <p:cNvSpPr/>
          <p:nvPr/>
        </p:nvSpPr>
        <p:spPr>
          <a:xfrm>
            <a:off x="740093" y="2567702"/>
            <a:ext cx="6328529" cy="2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CPC above 75th percentile</a:t>
            </a:r>
            <a:endParaRPr sz="1250" b="0" i="0" u="none" strike="noStrike" cap="none"/>
          </a:p>
        </p:txBody>
      </p:sp>
      <p:sp>
        <p:nvSpPr>
          <p:cNvPr id="204" name="Google Shape;204;p21"/>
          <p:cNvSpPr/>
          <p:nvPr/>
        </p:nvSpPr>
        <p:spPr>
          <a:xfrm>
            <a:off x="740093" y="2888456"/>
            <a:ext cx="6328529" cy="2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Poor 25-34 age group engagement</a:t>
            </a:r>
            <a:endParaRPr sz="1250" b="0" i="0" u="none" strike="noStrike" cap="none"/>
          </a:p>
        </p:txBody>
      </p:sp>
      <p:sp>
        <p:nvSpPr>
          <p:cNvPr id="205" name="Google Shape;205;p21"/>
          <p:cNvSpPr/>
          <p:nvPr/>
        </p:nvSpPr>
        <p:spPr>
          <a:xfrm>
            <a:off x="7397472" y="1727002"/>
            <a:ext cx="6657380" cy="1589127"/>
          </a:xfrm>
          <a:prstGeom prst="roundRect">
            <a:avLst>
              <a:gd name="adj" fmla="val 1553"/>
            </a:avLst>
          </a:prstGeom>
          <a:solidFill>
            <a:srgbClr val="EAE8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7561898" y="1891427"/>
            <a:ext cx="2056090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600"/>
              <a:buFont typeface="Libre Baskerville"/>
              <a:buNone/>
            </a:pPr>
            <a:r>
              <a:rPr lang="en-US" sz="16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Root Causes</a:t>
            </a:r>
            <a:endParaRPr sz="1600" b="0" i="0" u="none" strike="noStrike" cap="none"/>
          </a:p>
        </p:txBody>
      </p:sp>
      <p:sp>
        <p:nvSpPr>
          <p:cNvPr id="207" name="Google Shape;207;p21"/>
          <p:cNvSpPr/>
          <p:nvPr/>
        </p:nvSpPr>
        <p:spPr>
          <a:xfrm>
            <a:off x="7561898" y="2246948"/>
            <a:ext cx="6328529" cy="2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Ineffective targeting</a:t>
            </a:r>
            <a:endParaRPr sz="1250" b="0" i="0" u="none" strike="noStrike" cap="none"/>
          </a:p>
        </p:txBody>
      </p:sp>
      <p:sp>
        <p:nvSpPr>
          <p:cNvPr id="208" name="Google Shape;208;p21"/>
          <p:cNvSpPr/>
          <p:nvPr/>
        </p:nvSpPr>
        <p:spPr>
          <a:xfrm>
            <a:off x="7561898" y="2567702"/>
            <a:ext cx="6328529" cy="2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High CPC, low ROI</a:t>
            </a:r>
            <a:endParaRPr sz="1250" b="0" i="0" u="none" strike="noStrike" cap="none"/>
          </a:p>
        </p:txBody>
      </p:sp>
      <p:sp>
        <p:nvSpPr>
          <p:cNvPr id="209" name="Google Shape;209;p21"/>
          <p:cNvSpPr/>
          <p:nvPr/>
        </p:nvSpPr>
        <p:spPr>
          <a:xfrm>
            <a:off x="7561898" y="2888456"/>
            <a:ext cx="6328529" cy="2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250"/>
              <a:buFont typeface="Open Sans"/>
              <a:buChar char="•"/>
            </a:pPr>
            <a:r>
              <a:rPr lang="en-US" sz="12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Weak creative alignment</a:t>
            </a:r>
            <a:endParaRPr sz="1250" b="0" i="0" u="none" strike="noStrike" cap="none"/>
          </a:p>
        </p:txBody>
      </p:sp>
      <p:pic>
        <p:nvPicPr>
          <p:cNvPr id="210" name="Google Shape;210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67" y="3501152"/>
            <a:ext cx="10023515" cy="4276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12906900" y="7777750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4479846" y="133433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4450"/>
              <a:buFont typeface="Libre Baskerville"/>
              <a:buNone/>
            </a:pPr>
            <a:r>
              <a:rPr lang="en-US" sz="4450" b="1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Recommendation</a:t>
            </a:r>
            <a:endParaRPr sz="4450" b="0" i="0" u="none" strike="noStrike" cap="none"/>
          </a:p>
        </p:txBody>
      </p:sp>
      <p:sp>
        <p:nvSpPr>
          <p:cNvPr id="218" name="Google Shape;218;p22"/>
          <p:cNvSpPr/>
          <p:nvPr/>
        </p:nvSpPr>
        <p:spPr>
          <a:xfrm>
            <a:off x="793790" y="2383274"/>
            <a:ext cx="5504498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3CCF"/>
              </a:buClr>
              <a:buSzPts val="2650"/>
              <a:buFont typeface="Libre Baskerville"/>
              <a:buNone/>
            </a:pPr>
            <a:r>
              <a:rPr lang="en-US" sz="2650" b="1" i="0" u="none" strike="noStrike" cap="none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Discontinue Campaigns 3 &amp; 10</a:t>
            </a:r>
            <a:endParaRPr sz="2650" b="0" i="0" u="none" strike="noStrike" cap="none"/>
          </a:p>
        </p:txBody>
      </p:sp>
      <p:pic>
        <p:nvPicPr>
          <p:cNvPr id="219" name="Google Shape;219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148727"/>
            <a:ext cx="3048000" cy="188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793790" y="53160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 CPC</a:t>
            </a:r>
            <a:endParaRPr sz="2200" b="0" i="0" u="none" strike="noStrike" cap="none"/>
          </a:p>
        </p:txBody>
      </p:sp>
      <p:sp>
        <p:nvSpPr>
          <p:cNvPr id="221" name="Google Shape;221;p22"/>
          <p:cNvSpPr/>
          <p:nvPr/>
        </p:nvSpPr>
        <p:spPr>
          <a:xfrm>
            <a:off x="793790" y="5806440"/>
            <a:ext cx="304800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Campaigns 3 &amp; 10 have the highest cost per click</a:t>
            </a:r>
            <a:endParaRPr sz="1750" b="0" i="0" u="none" strike="noStrike" cap="none"/>
          </a:p>
        </p:txBody>
      </p:sp>
      <p:pic>
        <p:nvPicPr>
          <p:cNvPr id="222" name="Google Shape;222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5278" y="3148727"/>
            <a:ext cx="3048119" cy="188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4125278" y="53160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Low CTR</a:t>
            </a:r>
            <a:endParaRPr sz="2200" b="0" i="0" u="none" strike="noStrike" cap="none"/>
          </a:p>
        </p:txBody>
      </p:sp>
      <p:sp>
        <p:nvSpPr>
          <p:cNvPr id="224" name="Google Shape;224;p22"/>
          <p:cNvSpPr/>
          <p:nvPr/>
        </p:nvSpPr>
        <p:spPr>
          <a:xfrm>
            <a:off x="4125278" y="5806440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These campaigns struggle to engage clicks effectively</a:t>
            </a:r>
            <a:endParaRPr sz="1750" b="0" i="0" u="none" strike="noStrike" cap="none"/>
          </a:p>
        </p:txBody>
      </p:sp>
      <p:pic>
        <p:nvPicPr>
          <p:cNvPr id="225" name="Google Shape;225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6884" y="3148727"/>
            <a:ext cx="3048119" cy="188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7456884" y="53160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Weak Engagement</a:t>
            </a:r>
            <a:endParaRPr sz="2200" b="0" i="0" u="none" strike="noStrike" cap="none"/>
          </a:p>
        </p:txBody>
      </p:sp>
      <p:sp>
        <p:nvSpPr>
          <p:cNvPr id="227" name="Google Shape;227;p22"/>
          <p:cNvSpPr/>
          <p:nvPr/>
        </p:nvSpPr>
        <p:spPr>
          <a:xfrm>
            <a:off x="7456884" y="5806440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Limited user interaction and interest observed</a:t>
            </a:r>
            <a:endParaRPr sz="1750" b="0" i="0" u="none" strike="noStrike" cap="none"/>
          </a:p>
        </p:txBody>
      </p:sp>
      <p:pic>
        <p:nvPicPr>
          <p:cNvPr id="228" name="Google Shape;228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88491" y="3148727"/>
            <a:ext cx="3048119" cy="188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10788491" y="53160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2200"/>
              <a:buFont typeface="Libre Baskerville"/>
              <a:buNone/>
            </a:pPr>
            <a:r>
              <a:rPr lang="en-US" sz="2200" b="0" i="0" u="none" strike="noStrike" cap="none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Budget Redirect</a:t>
            </a:r>
            <a:endParaRPr sz="2200" b="0" i="0" u="none" strike="noStrike" cap="none"/>
          </a:p>
        </p:txBody>
      </p:sp>
      <p:sp>
        <p:nvSpPr>
          <p:cNvPr id="230" name="Google Shape;230;p22"/>
          <p:cNvSpPr/>
          <p:nvPr/>
        </p:nvSpPr>
        <p:spPr>
          <a:xfrm>
            <a:off x="10788491" y="5806440"/>
            <a:ext cx="304811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9495A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Funds shifted to Campaigns 8 &amp; 11 with better performance</a:t>
            </a:r>
            <a:endParaRPr sz="1750" b="0" i="0" u="none" strike="noStrike" cap="none"/>
          </a:p>
        </p:txBody>
      </p:sp>
      <p:sp>
        <p:nvSpPr>
          <p:cNvPr id="231" name="Google Shape;231;p22"/>
          <p:cNvSpPr/>
          <p:nvPr/>
        </p:nvSpPr>
        <p:spPr>
          <a:xfrm>
            <a:off x="12835500" y="7812525"/>
            <a:ext cx="1723500" cy="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TEAM 3</a:t>
            </a:r>
            <a:endParaRPr sz="19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436</Words>
  <Application>Microsoft Office PowerPoint</Application>
  <PresentationFormat>Custom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Open Sans</vt:lpstr>
      <vt:lpstr>Calibri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Karunakar Nuvvula</cp:lastModifiedBy>
  <cp:revision>1</cp:revision>
  <dcterms:modified xsi:type="dcterms:W3CDTF">2025-05-26T20:08:01Z</dcterms:modified>
</cp:coreProperties>
</file>